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73" r:id="rId2"/>
    <p:sldId id="256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1" r:id="rId11"/>
  </p:sldIdLst>
  <p:sldSz cx="9144000" cy="5143500" type="screen16x9"/>
  <p:notesSz cx="6858000" cy="9144000"/>
  <p:embeddedFontLst>
    <p:embeddedFont>
      <p:font typeface="Be Vietnam Pro" panose="020B0604020202020204" charset="0"/>
      <p:regular r:id="rId13"/>
      <p:bold r:id="rId14"/>
      <p:italic r:id="rId15"/>
      <p:boldItalic r:id="rId16"/>
    </p:embeddedFont>
    <p:embeddedFont>
      <p:font typeface="Manrope" panose="020B0604020202020204" charset="0"/>
      <p:regular r:id="rId17"/>
      <p:bold r:id="rId18"/>
    </p:embeddedFont>
    <p:embeddedFont>
      <p:font typeface="Manrope Medium" panose="020B0604020202020204" charset="0"/>
      <p:regular r:id="rId19"/>
      <p:bold r:id="rId20"/>
    </p:embeddedFont>
    <p:embeddedFont>
      <p:font typeface="McLaren" panose="020B0604020202020204" charset="0"/>
      <p:regular r:id="rId21"/>
    </p:embeddedFont>
    <p:embeddedFont>
      <p:font typeface="Nunito Light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0901B0-C07A-490A-A73B-B47EC03CD9C3}">
  <a:tblStyle styleId="{A10901B0-C07A-490A-A73B-B47EC03CD9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1" autoAdjust="0"/>
    <p:restoredTop sz="94660"/>
  </p:normalViewPr>
  <p:slideViewPr>
    <p:cSldViewPr snapToGrid="0">
      <p:cViewPr varScale="1">
        <p:scale>
          <a:sx n="90" d="100"/>
          <a:sy n="90" d="100"/>
        </p:scale>
        <p:origin x="7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12.gif>
</file>

<file path=ppt/media/image2.png>
</file>

<file path=ppt/media/image3.jp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1a818a6b0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1a818a6b0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a56195bd6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a56195bd6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1a56195bd6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1a56195bd6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1b706bd00b_2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1b706bd00b_2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1b706bd00b_2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1b706bd00b_2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1b706bd00b_2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1b706bd00b_2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1b706bd00b_2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1b706bd00b_2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1b706bd00b_2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1b706bd00b_2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21b706bd00b_2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21b706bd00b_2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42072" y="1590375"/>
            <a:ext cx="4066800" cy="16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38347" y="3331838"/>
            <a:ext cx="30741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8ABAF671-F881-478B-80DC-1DD32381FC9D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869250" y="1609400"/>
            <a:ext cx="7405800" cy="2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713225" y="972550"/>
            <a:ext cx="7717500" cy="5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FFFFDAA9-212D-4C9D-8FAF-D81C1DC328B0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713225" y="155220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713225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33CC5778-64FC-4C7F-A349-B91DDD73CAD9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4572000" y="155220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ctrTitle"/>
          </p:nvPr>
        </p:nvSpPr>
        <p:spPr>
          <a:xfrm>
            <a:off x="4572000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A3BD428E-D4CB-48E0-8800-5740093801EA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accent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9F6E554A-07DE-486E-A452-10AE3194BF52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bg>
      <p:bgPr>
        <a:solidFill>
          <a:schemeClr val="accen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8F8ECFCC-A3D4-43AF-9CE4-04420C0AE6D3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2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26FE52FA-7508-493E-9191-CF15A0D9CD70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9_1_3">
    <p:bg>
      <p:bgPr>
        <a:solidFill>
          <a:schemeClr val="accent4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7F52BA50-C9E2-4D6B-A268-8A46F944608C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;p2">
            <a:extLst>
              <a:ext uri="{FF2B5EF4-FFF2-40B4-BE49-F238E27FC236}">
                <a16:creationId xmlns:a16="http://schemas.microsoft.com/office/drawing/2014/main" id="{F4D86558-88C8-4971-83A6-FCC8BB89C594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241440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842797" y="1601375"/>
            <a:ext cx="900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20000" y="3167125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;p2">
            <a:extLst>
              <a:ext uri="{FF2B5EF4-FFF2-40B4-BE49-F238E27FC236}">
                <a16:creationId xmlns:a16="http://schemas.microsoft.com/office/drawing/2014/main" id="{727E1EEF-FB66-4107-9085-12301052A685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0B32105F-D2CC-4DBE-85F8-4254B45F2260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32" name="Google Shape;32;p7"/>
          <p:cNvSpPr txBox="1">
            <a:spLocks noGrp="1"/>
          </p:cNvSpPr>
          <p:nvPr>
            <p:ph type="ctrTitle"/>
          </p:nvPr>
        </p:nvSpPr>
        <p:spPr>
          <a:xfrm>
            <a:off x="720975" y="13163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720975" y="1728675"/>
            <a:ext cx="3860100" cy="24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;p2">
            <a:extLst>
              <a:ext uri="{FF2B5EF4-FFF2-40B4-BE49-F238E27FC236}">
                <a16:creationId xmlns:a16="http://schemas.microsoft.com/office/drawing/2014/main" id="{5D5C28CF-9B60-4CF6-97AC-3B7DF6C0A083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90307C0B-ADE8-442A-8EF8-2CC312B4534D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135550" y="12653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3865100"/>
            <a:ext cx="7704000" cy="738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userDrawn="1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;p2">
            <a:extLst>
              <a:ext uri="{FF2B5EF4-FFF2-40B4-BE49-F238E27FC236}">
                <a16:creationId xmlns:a16="http://schemas.microsoft.com/office/drawing/2014/main" id="{A76042F3-E10D-4A6E-884A-0FA647724F53}"/>
              </a:ext>
            </a:extLst>
          </p:cNvPr>
          <p:cNvSpPr/>
          <p:nvPr userDrawn="1"/>
        </p:nvSpPr>
        <p:spPr>
          <a:xfrm>
            <a:off x="325200" y="325200"/>
            <a:ext cx="8493600" cy="4326313"/>
          </a:xfrm>
          <a:prstGeom prst="roundRect">
            <a:avLst>
              <a:gd name="adj" fmla="val 4260"/>
            </a:avLst>
          </a:prstGeom>
          <a:solidFill>
            <a:schemeClr val="accent5"/>
          </a:solidFill>
          <a:ln>
            <a:noFill/>
          </a:ln>
          <a:effectLst>
            <a:outerShdw blurRad="57150" dist="76200" dir="2052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cLaren"/>
              <a:ea typeface="McLaren"/>
              <a:cs typeface="McLaren"/>
              <a:sym typeface="McLaren"/>
            </a:endParaRPr>
          </a:p>
        </p:txBody>
      </p:sp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 Vietnam Pro"/>
              <a:buNone/>
              <a:defRPr sz="35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20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33A7D8-2868-4A28-BA1B-106CF6DAB5E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25" y="0"/>
            <a:ext cx="9144000" cy="1964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C48A35-4197-47A7-BC60-0ADE2596F408}"/>
              </a:ext>
            </a:extLst>
          </p:cNvPr>
          <p:cNvSpPr txBox="1"/>
          <p:nvPr userDrawn="1"/>
        </p:nvSpPr>
        <p:spPr>
          <a:xfrm>
            <a:off x="122864" y="946297"/>
            <a:ext cx="9297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accent6"/>
                </a:solidFill>
              </a:rPr>
              <a:t>Join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F3304-47F8-41FF-BFD9-6C231139D9ED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774110" y="4449974"/>
            <a:ext cx="5436703" cy="693526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hyperlink" Target="file:///C:\Users\Lenovo\Desktop\Linq%20Presentation\LinqJoin\LinqJoin.sl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slide" Target="slide1.xml"/><Relationship Id="rId4" Type="http://schemas.openxmlformats.org/officeDocument/2006/relationships/hyperlink" Target="https://www.hiperdocumentos.com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5.gif"/><Relationship Id="rId9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6.gif"/><Relationship Id="rId9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7.gif"/><Relationship Id="rId9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8.gif"/><Relationship Id="rId9" Type="http://schemas.openxmlformats.org/officeDocument/2006/relationships/slide" Target="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9.gif"/><Relationship Id="rId9" Type="http://schemas.openxmlformats.org/officeDocument/2006/relationships/slide" Target="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10.gif"/><Relationship Id="rId9" Type="http://schemas.openxmlformats.org/officeDocument/2006/relationships/slide" Target="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11.gif"/><Relationship Id="rId9" Type="http://schemas.openxmlformats.org/officeDocument/2006/relationships/slide" Target="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slide" Target="slide1.xml"/><Relationship Id="rId3" Type="http://schemas.openxmlformats.org/officeDocument/2006/relationships/image" Target="../media/image3.jpg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2.xml"/><Relationship Id="rId11" Type="http://schemas.openxmlformats.org/officeDocument/2006/relationships/slide" Target="slide7.xml"/><Relationship Id="rId5" Type="http://schemas.openxmlformats.org/officeDocument/2006/relationships/slide" Target="slide9.xml"/><Relationship Id="rId10" Type="http://schemas.openxmlformats.org/officeDocument/2006/relationships/slide" Target="slide6.xml"/><Relationship Id="rId4" Type="http://schemas.openxmlformats.org/officeDocument/2006/relationships/image" Target="../media/image12.gif"/><Relationship Id="rId9" Type="http://schemas.openxmlformats.org/officeDocument/2006/relationships/slide" Target="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hlinkClick r:id="rId3" action="ppaction://hlinksldjump"/>
            <a:extLst>
              <a:ext uri="{FF2B5EF4-FFF2-40B4-BE49-F238E27FC236}">
                <a16:creationId xmlns:a16="http://schemas.microsoft.com/office/drawing/2014/main" id="{19D618EE-FF74-4141-A1D7-E3CBBCE95926}"/>
              </a:ext>
            </a:extLst>
          </p:cNvPr>
          <p:cNvSpPr/>
          <p:nvPr/>
        </p:nvSpPr>
        <p:spPr>
          <a:xfrm>
            <a:off x="5475766" y="4752753"/>
            <a:ext cx="308345" cy="29771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hlinkClick r:id="rId4" action="ppaction://hlinkfile"/>
            <a:extLst>
              <a:ext uri="{FF2B5EF4-FFF2-40B4-BE49-F238E27FC236}">
                <a16:creationId xmlns:a16="http://schemas.microsoft.com/office/drawing/2014/main" id="{6D6F209F-E4C8-422F-BF74-62655FB4E3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917" y="457200"/>
            <a:ext cx="713561" cy="40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65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44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550" name="Google Shape;550;p44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551" name="Google Shape;551;p44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4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53" name="Google Shape;553;p44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524;p43">
            <a:extLst>
              <a:ext uri="{FF2B5EF4-FFF2-40B4-BE49-F238E27FC236}">
                <a16:creationId xmlns:a16="http://schemas.microsoft.com/office/drawing/2014/main" id="{35B052E8-27DC-4ADA-9B9C-E7CC637F58BC}"/>
              </a:ext>
            </a:extLst>
          </p:cNvPr>
          <p:cNvSpPr txBox="1"/>
          <p:nvPr/>
        </p:nvSpPr>
        <p:spPr>
          <a:xfrm>
            <a:off x="5192600" y="3539550"/>
            <a:ext cx="26655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Thanks</a:t>
            </a:r>
            <a:r>
              <a:rPr lang="az-Latn-AZ" sz="1200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</a:t>
            </a:r>
            <a:r>
              <a:rPr lang="az-Latn-AZ" sz="1200" dirty="0" err="1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For</a:t>
            </a:r>
            <a:r>
              <a:rPr lang="az-Latn-AZ" sz="1200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</a:t>
            </a:r>
            <a:r>
              <a:rPr lang="az-Latn-AZ" sz="1200" dirty="0" err="1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Your</a:t>
            </a:r>
            <a:r>
              <a:rPr lang="az-Latn-AZ" sz="1200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</a:t>
            </a:r>
            <a:r>
              <a:rPr lang="az-Latn-AZ" sz="1200" dirty="0" err="1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Attention</a:t>
            </a:r>
            <a:endParaRPr sz="1200" dirty="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93" name="Google Shape;525;p43">
            <a:extLst>
              <a:ext uri="{FF2B5EF4-FFF2-40B4-BE49-F238E27FC236}">
                <a16:creationId xmlns:a16="http://schemas.microsoft.com/office/drawing/2014/main" id="{A17987F8-AA8B-4BDA-9D74-A783FD17FFD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13442" y="1324263"/>
            <a:ext cx="3658500" cy="84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#</a:t>
            </a:r>
            <a:r>
              <a:rPr lang="en"/>
              <a:t>Thanks!</a:t>
            </a:r>
            <a:endParaRPr/>
          </a:p>
        </p:txBody>
      </p:sp>
      <p:sp>
        <p:nvSpPr>
          <p:cNvPr id="94" name="Google Shape;526;p43">
            <a:extLst>
              <a:ext uri="{FF2B5EF4-FFF2-40B4-BE49-F238E27FC236}">
                <a16:creationId xmlns:a16="http://schemas.microsoft.com/office/drawing/2014/main" id="{89EB7B16-FCDB-45BC-BFFD-E78E883DCEBA}"/>
              </a:ext>
            </a:extLst>
          </p:cNvPr>
          <p:cNvSpPr txBox="1">
            <a:spLocks/>
          </p:cNvSpPr>
          <p:nvPr/>
        </p:nvSpPr>
        <p:spPr>
          <a:xfrm>
            <a:off x="913442" y="2243213"/>
            <a:ext cx="36585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 algn="ctr">
              <a:buFont typeface="Manrope Medium"/>
              <a:buNone/>
            </a:pPr>
            <a:r>
              <a:rPr lang="en-US" b="1" dirty="0">
                <a:latin typeface="Manrope"/>
                <a:ea typeface="Manrope"/>
                <a:cs typeface="Manrope"/>
                <a:sym typeface="Manrope"/>
              </a:rPr>
              <a:t>Do you have any questions?</a:t>
            </a:r>
            <a:br>
              <a:rPr lang="en-US" dirty="0"/>
            </a:br>
            <a:endParaRPr lang="en-US" dirty="0"/>
          </a:p>
        </p:txBody>
      </p:sp>
      <p:sp>
        <p:nvSpPr>
          <p:cNvPr id="95" name="Google Shape;527;p43">
            <a:extLst>
              <a:ext uri="{FF2B5EF4-FFF2-40B4-BE49-F238E27FC236}">
                <a16:creationId xmlns:a16="http://schemas.microsoft.com/office/drawing/2014/main" id="{36DF1CEF-68D7-444D-9120-A9F9FE02B117}"/>
              </a:ext>
            </a:extLst>
          </p:cNvPr>
          <p:cNvSpPr txBox="1"/>
          <p:nvPr/>
        </p:nvSpPr>
        <p:spPr>
          <a:xfrm>
            <a:off x="4547450" y="2238725"/>
            <a:ext cx="39558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Check the website </a:t>
            </a:r>
            <a:r>
              <a:rPr lang="az-Latn-AZ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</a:t>
            </a:r>
            <a:r>
              <a:rPr lang="az-Latn-AZ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bbasov </a:t>
            </a:r>
            <a:r>
              <a:rPr lang="az-Latn-AZ" b="1" u="sng" dirty="0">
                <a:solidFill>
                  <a:schemeClr val="dk1"/>
                </a:solidFill>
                <a:latin typeface="Manrope"/>
                <a:ea typeface="Manrope Medium"/>
                <a:cs typeface="Manrope Medium"/>
                <a:sym typeface="Manrope"/>
              </a:rPr>
              <a:t>Samir</a:t>
            </a:r>
            <a:r>
              <a:rPr lang="en" b="1" u="sng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in </a:t>
            </a:r>
            <a:r>
              <a:rPr lang="az-Latn-AZ" dirty="0" err="1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Azerbaijan</a:t>
            </a:r>
            <a:endParaRPr dirty="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96" name="Google Shape;528;p43">
            <a:extLst>
              <a:ext uri="{FF2B5EF4-FFF2-40B4-BE49-F238E27FC236}">
                <a16:creationId xmlns:a16="http://schemas.microsoft.com/office/drawing/2014/main" id="{3B2901AB-C3A1-4809-A7FF-AD6504740708}"/>
              </a:ext>
            </a:extLst>
          </p:cNvPr>
          <p:cNvSpPr/>
          <p:nvPr/>
        </p:nvSpPr>
        <p:spPr>
          <a:xfrm>
            <a:off x="5426050" y="1482036"/>
            <a:ext cx="448762" cy="44925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grpSp>
        <p:nvGrpSpPr>
          <p:cNvPr id="97" name="Google Shape;529;p43">
            <a:extLst>
              <a:ext uri="{FF2B5EF4-FFF2-40B4-BE49-F238E27FC236}">
                <a16:creationId xmlns:a16="http://schemas.microsoft.com/office/drawing/2014/main" id="{0C0EBDCC-7318-4FE8-8922-05BD324AD099}"/>
              </a:ext>
            </a:extLst>
          </p:cNvPr>
          <p:cNvGrpSpPr/>
          <p:nvPr/>
        </p:nvGrpSpPr>
        <p:grpSpPr>
          <a:xfrm>
            <a:off x="6008871" y="1481988"/>
            <a:ext cx="449250" cy="448754"/>
            <a:chOff x="3303268" y="3817349"/>
            <a:chExt cx="346056" cy="345674"/>
          </a:xfrm>
        </p:grpSpPr>
        <p:sp>
          <p:nvSpPr>
            <p:cNvPr id="98" name="Google Shape;530;p43">
              <a:extLst>
                <a:ext uri="{FF2B5EF4-FFF2-40B4-BE49-F238E27FC236}">
                  <a16:creationId xmlns:a16="http://schemas.microsoft.com/office/drawing/2014/main" id="{B609EF2A-009D-458A-939F-07015AD6A2A2}"/>
                </a:ext>
              </a:extLst>
            </p:cNvPr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99" name="Google Shape;531;p43">
              <a:extLst>
                <a:ext uri="{FF2B5EF4-FFF2-40B4-BE49-F238E27FC236}">
                  <a16:creationId xmlns:a16="http://schemas.microsoft.com/office/drawing/2014/main" id="{FD667224-F8D0-43C4-BA90-7615264F8DD8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0" name="Google Shape;532;p43">
              <a:extLst>
                <a:ext uri="{FF2B5EF4-FFF2-40B4-BE49-F238E27FC236}">
                  <a16:creationId xmlns:a16="http://schemas.microsoft.com/office/drawing/2014/main" id="{50C89C5C-2865-45A4-ACFF-C1413A71C8DF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1" name="Google Shape;533;p43">
              <a:extLst>
                <a:ext uri="{FF2B5EF4-FFF2-40B4-BE49-F238E27FC236}">
                  <a16:creationId xmlns:a16="http://schemas.microsoft.com/office/drawing/2014/main" id="{B043EC86-65FC-440F-9797-0A05D50392F5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</p:grpSp>
      <p:grpSp>
        <p:nvGrpSpPr>
          <p:cNvPr id="102" name="Google Shape;534;p43">
            <a:extLst>
              <a:ext uri="{FF2B5EF4-FFF2-40B4-BE49-F238E27FC236}">
                <a16:creationId xmlns:a16="http://schemas.microsoft.com/office/drawing/2014/main" id="{71734DDD-C35B-40DA-AC26-FA60928461E7}"/>
              </a:ext>
            </a:extLst>
          </p:cNvPr>
          <p:cNvGrpSpPr/>
          <p:nvPr/>
        </p:nvGrpSpPr>
        <p:grpSpPr>
          <a:xfrm>
            <a:off x="6592180" y="1481988"/>
            <a:ext cx="449250" cy="448754"/>
            <a:chOff x="3752358" y="3817349"/>
            <a:chExt cx="346056" cy="345674"/>
          </a:xfrm>
        </p:grpSpPr>
        <p:sp>
          <p:nvSpPr>
            <p:cNvPr id="103" name="Google Shape;535;p43">
              <a:extLst>
                <a:ext uri="{FF2B5EF4-FFF2-40B4-BE49-F238E27FC236}">
                  <a16:creationId xmlns:a16="http://schemas.microsoft.com/office/drawing/2014/main" id="{37278AAF-1815-4F7B-B961-737A9A91D279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4" name="Google Shape;536;p43">
              <a:extLst>
                <a:ext uri="{FF2B5EF4-FFF2-40B4-BE49-F238E27FC236}">
                  <a16:creationId xmlns:a16="http://schemas.microsoft.com/office/drawing/2014/main" id="{0ADBE1B0-96F4-42FC-A146-64929C1173C0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5" name="Google Shape;537;p43">
              <a:extLst>
                <a:ext uri="{FF2B5EF4-FFF2-40B4-BE49-F238E27FC236}">
                  <a16:creationId xmlns:a16="http://schemas.microsoft.com/office/drawing/2014/main" id="{46F4DE31-41B8-4E0C-92ED-0C4E59A2D4AD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6" name="Google Shape;538;p43">
              <a:extLst>
                <a:ext uri="{FF2B5EF4-FFF2-40B4-BE49-F238E27FC236}">
                  <a16:creationId xmlns:a16="http://schemas.microsoft.com/office/drawing/2014/main" id="{BDF2AEDC-A521-441C-86FB-A6CD728F8558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</p:grpSp>
      <p:grpSp>
        <p:nvGrpSpPr>
          <p:cNvPr id="107" name="Google Shape;539;p43">
            <a:extLst>
              <a:ext uri="{FF2B5EF4-FFF2-40B4-BE49-F238E27FC236}">
                <a16:creationId xmlns:a16="http://schemas.microsoft.com/office/drawing/2014/main" id="{E874398D-684E-4328-9A67-EE11C1564E5C}"/>
              </a:ext>
            </a:extLst>
          </p:cNvPr>
          <p:cNvGrpSpPr/>
          <p:nvPr/>
        </p:nvGrpSpPr>
        <p:grpSpPr>
          <a:xfrm>
            <a:off x="7175488" y="1481988"/>
            <a:ext cx="449208" cy="448754"/>
            <a:chOff x="4201447" y="3817349"/>
            <a:chExt cx="346024" cy="345674"/>
          </a:xfrm>
        </p:grpSpPr>
        <p:sp>
          <p:nvSpPr>
            <p:cNvPr id="108" name="Google Shape;540;p43">
              <a:extLst>
                <a:ext uri="{FF2B5EF4-FFF2-40B4-BE49-F238E27FC236}">
                  <a16:creationId xmlns:a16="http://schemas.microsoft.com/office/drawing/2014/main" id="{F4A05B40-2E54-4CF8-A12A-3989B1CE1AB3}"/>
                </a:ext>
              </a:extLst>
            </p:cNvPr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  <p:sp>
          <p:nvSpPr>
            <p:cNvPr id="109" name="Google Shape;541;p43">
              <a:extLst>
                <a:ext uri="{FF2B5EF4-FFF2-40B4-BE49-F238E27FC236}">
                  <a16:creationId xmlns:a16="http://schemas.microsoft.com/office/drawing/2014/main" id="{C5FFF6B5-6388-4245-B12B-5C35CDFF413F}"/>
                </a:ext>
              </a:extLst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</a:endParaRPr>
            </a:p>
          </p:txBody>
        </p:sp>
      </p:grpSp>
      <p:sp>
        <p:nvSpPr>
          <p:cNvPr id="111" name="Google Shape;524;p43">
            <a:extLst>
              <a:ext uri="{FF2B5EF4-FFF2-40B4-BE49-F238E27FC236}">
                <a16:creationId xmlns:a16="http://schemas.microsoft.com/office/drawing/2014/main" id="{6CC930D1-9130-4162-935B-E52FB52D5E28}"/>
              </a:ext>
            </a:extLst>
          </p:cNvPr>
          <p:cNvSpPr txBox="1"/>
          <p:nvPr/>
        </p:nvSpPr>
        <p:spPr>
          <a:xfrm>
            <a:off x="5192600" y="2657277"/>
            <a:ext cx="26655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This is just a bunch of word </a:t>
            </a:r>
            <a:r>
              <a:rPr lang="en-US" sz="1100" i="1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I</a:t>
            </a:r>
            <a:r>
              <a:rPr lang="en" sz="1100" i="1" dirty="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will change it evantually so consider it like something test . Thanks for this slide view</a:t>
            </a:r>
            <a:endParaRPr sz="1100" i="1" dirty="0">
              <a:solidFill>
                <a:schemeClr val="dk1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26" name="Oval 25">
            <a:hlinkClick r:id="rId5" action="ppaction://hlinksldjump"/>
            <a:extLst>
              <a:ext uri="{FF2B5EF4-FFF2-40B4-BE49-F238E27FC236}">
                <a16:creationId xmlns:a16="http://schemas.microsoft.com/office/drawing/2014/main" id="{43BF5882-70F6-4698-A8DD-D291BDBEEB60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5" action="ppaction://hlinksldjump"/>
            <a:extLst>
              <a:ext uri="{FF2B5EF4-FFF2-40B4-BE49-F238E27FC236}">
                <a16:creationId xmlns:a16="http://schemas.microsoft.com/office/drawing/2014/main" id="{934D7647-0043-405E-90E7-84C46CA63ADD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hlinkClick r:id="rId5" action="ppaction://hlinksldjump"/>
            <a:extLst>
              <a:ext uri="{FF2B5EF4-FFF2-40B4-BE49-F238E27FC236}">
                <a16:creationId xmlns:a16="http://schemas.microsoft.com/office/drawing/2014/main" id="{334BB480-6D6C-4CE9-96CB-A7DF3649EA29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0972F-53AF-4775-ACC7-C3538050F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0092" y="-462579"/>
            <a:ext cx="4726924" cy="4745833"/>
          </a:xfrm>
          <a:prstGeom prst="rect">
            <a:avLst/>
          </a:prstGeom>
        </p:spPr>
      </p:pic>
      <p:sp>
        <p:nvSpPr>
          <p:cNvPr id="123" name="Google Shape;123;p29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4" name="Google Shape;124;p29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25" name="Google Shape;125;p29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26" name="Google Shape;126;p29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27" name="Google Shape;127;p29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28" name="Google Shape;128;p29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29" name="Google Shape;129;p29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30" name="Google Shape;130;p29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31" name="Google Shape;131;p29"/>
          <p:cNvSpPr txBox="1">
            <a:spLocks noGrp="1"/>
          </p:cNvSpPr>
          <p:nvPr>
            <p:ph type="ctrTitle"/>
          </p:nvPr>
        </p:nvSpPr>
        <p:spPr>
          <a:xfrm>
            <a:off x="426984" y="1509310"/>
            <a:ext cx="4066800" cy="16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0" dirty="0">
                <a:solidFill>
                  <a:schemeClr val="accent3"/>
                </a:solidFill>
              </a:rPr>
              <a:t>#</a:t>
            </a:r>
            <a:r>
              <a:rPr lang="en" sz="7000" dirty="0"/>
              <a:t>LINQ</a:t>
            </a:r>
            <a:br>
              <a:rPr lang="en" sz="7000" dirty="0"/>
            </a:br>
            <a:r>
              <a:rPr lang="en" sz="7000" dirty="0"/>
              <a:t>JOIN</a:t>
            </a:r>
            <a:endParaRPr sz="4800" dirty="0"/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1"/>
          </p:nvPr>
        </p:nvSpPr>
        <p:spPr>
          <a:xfrm>
            <a:off x="923259" y="3250773"/>
            <a:ext cx="30741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Created By: Samir </a:t>
            </a:r>
            <a:r>
              <a:rPr lang="en-US" dirty="0" err="1"/>
              <a:t>Abbasov</a:t>
            </a:r>
            <a:endParaRPr dirty="0"/>
          </a:p>
        </p:txBody>
      </p:sp>
      <p:grpSp>
        <p:nvGrpSpPr>
          <p:cNvPr id="150" name="Google Shape;150;p29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151" name="Google Shape;151;p29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52" name="Google Shape;152;p29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9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" name="Google Shape;154;p29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Oval 1">
            <a:hlinkClick r:id="rId13" action="ppaction://hlinksldjump"/>
            <a:extLst>
              <a:ext uri="{FF2B5EF4-FFF2-40B4-BE49-F238E27FC236}">
                <a16:creationId xmlns:a16="http://schemas.microsoft.com/office/drawing/2014/main" id="{CA803F3C-6ED7-4D39-8B97-5B066439955B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01C6D91A-AACA-4D8A-ADD6-BE9D778CEB23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E051880D-B65A-435C-BA0B-530C455153B8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3C15D4-1DF0-45A3-9621-C8D291A60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907" y="0"/>
            <a:ext cx="4369743" cy="4387223"/>
          </a:xfrm>
          <a:prstGeom prst="rect">
            <a:avLst/>
          </a:prstGeom>
        </p:spPr>
      </p:pic>
      <p:sp>
        <p:nvSpPr>
          <p:cNvPr id="305" name="Google Shape;305;p36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06" name="Google Shape;306;p36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07" name="Google Shape;307;p36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4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b="1" dirty="0">
              <a:solidFill>
                <a:schemeClr val="accent4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08" name="Google Shape;308;p36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09" name="Google Shape;309;p36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10" name="Google Shape;310;p36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11" name="Google Shape;311;p36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12" name="Google Shape;312;p36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313" name="Google Shape;313;p36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314" name="Google Shape;314;p36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7" name="Google Shape;317;p36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3" name="Google Shape;333;p36"/>
          <p:cNvSpPr txBox="1">
            <a:spLocks noGrp="1"/>
          </p:cNvSpPr>
          <p:nvPr>
            <p:ph type="body" idx="1"/>
          </p:nvPr>
        </p:nvSpPr>
        <p:spPr>
          <a:xfrm>
            <a:off x="711900" y="1495136"/>
            <a:ext cx="3860100" cy="2892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LINQ (Language Integrated Query) Microsoft </a:t>
            </a:r>
            <a:r>
              <a:rPr lang="en-US" dirty="0" err="1"/>
              <a:t>tərəfindən</a:t>
            </a:r>
            <a:r>
              <a:rPr lang="en-US" dirty="0"/>
              <a:t> </a:t>
            </a:r>
            <a:r>
              <a:rPr lang="en-US" dirty="0" err="1"/>
              <a:t>istifadə</a:t>
            </a:r>
            <a:r>
              <a:rPr lang="en-US" dirty="0"/>
              <a:t> </a:t>
            </a:r>
            <a:r>
              <a:rPr lang="en-US" dirty="0" err="1"/>
              <a:t>edilən</a:t>
            </a:r>
            <a:r>
              <a:rPr lang="en-US" dirty="0"/>
              <a:t> </a:t>
            </a:r>
            <a:r>
              <a:rPr lang="en-US" dirty="0" err="1"/>
              <a:t>sorğu</a:t>
            </a:r>
            <a:r>
              <a:rPr lang="en-US" dirty="0"/>
              <a:t> </a:t>
            </a:r>
            <a:r>
              <a:rPr lang="en-US" dirty="0" err="1"/>
              <a:t>dilidir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müxtəlif</a:t>
            </a:r>
            <a:r>
              <a:rPr lang="en-US" dirty="0"/>
              <a:t> </a:t>
            </a:r>
            <a:r>
              <a:rPr lang="en-US" dirty="0" err="1"/>
              <a:t>məlumat</a:t>
            </a:r>
            <a:r>
              <a:rPr lang="en-US" dirty="0"/>
              <a:t> </a:t>
            </a:r>
            <a:r>
              <a:rPr lang="en-US" dirty="0" err="1"/>
              <a:t>mənbələrindən</a:t>
            </a:r>
            <a:r>
              <a:rPr lang="en-US" dirty="0"/>
              <a:t> </a:t>
            </a:r>
            <a:r>
              <a:rPr lang="en-US" dirty="0" err="1"/>
              <a:t>sorğular</a:t>
            </a:r>
            <a:r>
              <a:rPr lang="en-US" dirty="0"/>
              <a:t> </a:t>
            </a:r>
            <a:r>
              <a:rPr lang="en-US" dirty="0" err="1"/>
              <a:t>əldə</a:t>
            </a:r>
            <a:r>
              <a:rPr lang="en-US" dirty="0"/>
              <a:t> </a:t>
            </a:r>
            <a:r>
              <a:rPr lang="en-US" dirty="0" err="1"/>
              <a:t>etməyə</a:t>
            </a:r>
            <a:r>
              <a:rPr lang="en-US" dirty="0"/>
              <a:t> </a:t>
            </a:r>
            <a:r>
              <a:rPr lang="en-US" dirty="0" err="1"/>
              <a:t>imkan</a:t>
            </a:r>
            <a:r>
              <a:rPr lang="en-US" dirty="0"/>
              <a:t> </a:t>
            </a:r>
            <a:r>
              <a:rPr lang="en-US" dirty="0" err="1"/>
              <a:t>verir</a:t>
            </a:r>
            <a:r>
              <a:rPr lang="en-US" dirty="0"/>
              <a:t>. LINQ XML </a:t>
            </a:r>
            <a:r>
              <a:rPr lang="en-US" dirty="0" err="1"/>
              <a:t>sənədləri</a:t>
            </a:r>
            <a:r>
              <a:rPr lang="en-US" dirty="0"/>
              <a:t>, Entity Framework </a:t>
            </a:r>
            <a:r>
              <a:rPr lang="en-US" dirty="0" err="1"/>
              <a:t>obyektləri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digər</a:t>
            </a:r>
            <a:r>
              <a:rPr lang="en-US" dirty="0"/>
              <a:t> </a:t>
            </a:r>
            <a:r>
              <a:rPr lang="en-US" dirty="0" err="1"/>
              <a:t>məlumat</a:t>
            </a:r>
            <a:r>
              <a:rPr lang="en-US" dirty="0"/>
              <a:t> </a:t>
            </a:r>
            <a:r>
              <a:rPr lang="en-US" dirty="0" err="1"/>
              <a:t>mənbələri</a:t>
            </a:r>
            <a:r>
              <a:rPr lang="en-US" dirty="0"/>
              <a:t> </a:t>
            </a:r>
            <a:r>
              <a:rPr lang="en-US" dirty="0" err="1"/>
              <a:t>ilə</a:t>
            </a:r>
            <a:r>
              <a:rPr lang="en-US" dirty="0"/>
              <a:t> </a:t>
            </a:r>
            <a:r>
              <a:rPr lang="en-US" dirty="0" err="1"/>
              <a:t>işləyə</a:t>
            </a:r>
            <a:r>
              <a:rPr lang="en-US" dirty="0"/>
              <a:t> </a:t>
            </a:r>
            <a:r>
              <a:rPr lang="en-US" dirty="0" err="1"/>
              <a:t>bilər.LINQ</a:t>
            </a:r>
            <a:r>
              <a:rPr lang="en-US" dirty="0"/>
              <a:t>-un </a:t>
            </a:r>
            <a:r>
              <a:rPr lang="en-US" dirty="0" err="1"/>
              <a:t>əsas</a:t>
            </a:r>
            <a:r>
              <a:rPr lang="en-US" dirty="0"/>
              <a:t> </a:t>
            </a:r>
            <a:r>
              <a:rPr lang="en-US" dirty="0" err="1"/>
              <a:t>məqsədi</a:t>
            </a:r>
            <a:r>
              <a:rPr lang="en-US" dirty="0"/>
              <a:t> </a:t>
            </a:r>
            <a:r>
              <a:rPr lang="en-US" dirty="0" err="1"/>
              <a:t>məlumat</a:t>
            </a:r>
            <a:r>
              <a:rPr lang="en-US" dirty="0"/>
              <a:t> </a:t>
            </a:r>
            <a:r>
              <a:rPr lang="en-US" dirty="0" err="1"/>
              <a:t>mənbələrindən</a:t>
            </a:r>
            <a:r>
              <a:rPr lang="en-US" dirty="0"/>
              <a:t> </a:t>
            </a:r>
            <a:r>
              <a:rPr lang="en-US" dirty="0" err="1"/>
              <a:t>məlumatların</a:t>
            </a:r>
            <a:r>
              <a:rPr lang="en-US" dirty="0"/>
              <a:t> </a:t>
            </a:r>
            <a:r>
              <a:rPr lang="en-US" dirty="0" err="1"/>
              <a:t>alınması</a:t>
            </a:r>
            <a:r>
              <a:rPr lang="en-US" dirty="0"/>
              <a:t>, </a:t>
            </a:r>
            <a:r>
              <a:rPr lang="en-US" dirty="0" err="1"/>
              <a:t>çeşidlənməsi</a:t>
            </a:r>
            <a:r>
              <a:rPr lang="en-US" dirty="0"/>
              <a:t>, </a:t>
            </a:r>
            <a:r>
              <a:rPr lang="en-US" dirty="0" err="1"/>
              <a:t>qruplaşdırılması</a:t>
            </a:r>
            <a:r>
              <a:rPr lang="en-US" dirty="0"/>
              <a:t>, </a:t>
            </a:r>
            <a:r>
              <a:rPr lang="en-US" dirty="0" err="1"/>
              <a:t>birləşdirilməsi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dəyişdirilməsi</a:t>
            </a:r>
            <a:r>
              <a:rPr lang="en-US" dirty="0"/>
              <a:t> </a:t>
            </a:r>
            <a:r>
              <a:rPr lang="en-US" dirty="0" err="1"/>
              <a:t>kimi</a:t>
            </a:r>
            <a:r>
              <a:rPr lang="en-US" dirty="0"/>
              <a:t> </a:t>
            </a:r>
            <a:r>
              <a:rPr lang="en-US" dirty="0" err="1"/>
              <a:t>əməliyyatları</a:t>
            </a:r>
            <a:r>
              <a:rPr lang="en-US" dirty="0"/>
              <a:t> </a:t>
            </a:r>
            <a:r>
              <a:rPr lang="en-US" dirty="0" err="1"/>
              <a:t>yerinə</a:t>
            </a:r>
            <a:r>
              <a:rPr lang="en-US" dirty="0"/>
              <a:t> </a:t>
            </a:r>
            <a:r>
              <a:rPr lang="en-US" dirty="0" err="1"/>
              <a:t>yetirməkdir</a:t>
            </a:r>
            <a:r>
              <a:rPr lang="en-US" dirty="0"/>
              <a:t>. </a:t>
            </a:r>
          </a:p>
        </p:txBody>
      </p:sp>
      <p:sp>
        <p:nvSpPr>
          <p:cNvPr id="334" name="Google Shape;334;p36"/>
          <p:cNvSpPr txBox="1">
            <a:spLocks noGrp="1"/>
          </p:cNvSpPr>
          <p:nvPr>
            <p:ph type="ctrTitle"/>
          </p:nvPr>
        </p:nvSpPr>
        <p:spPr>
          <a:xfrm>
            <a:off x="713225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Linq</a:t>
            </a:r>
            <a:r>
              <a:rPr lang="az-Latn-AZ" dirty="0"/>
              <a:t> Nədir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F270DA5A-986D-4669-82BE-A524C6CFF505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720A75BC-E030-49F5-926E-D360983ED5BC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CCEECB78-8965-4781-A28F-CE2114786855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1843B1-B615-4FD1-978A-4A3D208C9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200" y="325200"/>
            <a:ext cx="4269116" cy="4269115"/>
          </a:xfrm>
          <a:prstGeom prst="rect">
            <a:avLst/>
          </a:prstGeom>
        </p:spPr>
      </p:pic>
      <p:sp>
        <p:nvSpPr>
          <p:cNvPr id="339" name="Google Shape;339;p37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40" name="Google Shape;340;p37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1" name="Google Shape;341;p37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2" name="Google Shape;342;p37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b="1" dirty="0">
              <a:solidFill>
                <a:schemeClr val="accen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3" name="Google Shape;343;p37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4" name="Google Shape;344;p37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5" name="Google Shape;345;p37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46" name="Google Shape;346;p37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347" name="Google Shape;347;p37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348" name="Google Shape;348;p37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7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1" name="Google Shape;351;p37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37"/>
          <p:cNvSpPr txBox="1">
            <a:spLocks noGrp="1"/>
          </p:cNvSpPr>
          <p:nvPr>
            <p:ph type="body" idx="1"/>
          </p:nvPr>
        </p:nvSpPr>
        <p:spPr>
          <a:xfrm>
            <a:off x="4572000" y="155220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LINQ </a:t>
            </a:r>
            <a:r>
              <a:rPr lang="en-US" dirty="0" err="1"/>
              <a:t>sorğularını</a:t>
            </a:r>
            <a:r>
              <a:rPr lang="en-US" dirty="0"/>
              <a:t> </a:t>
            </a:r>
            <a:r>
              <a:rPr lang="en-US" dirty="0" err="1"/>
              <a:t>yazmaq</a:t>
            </a:r>
            <a:r>
              <a:rPr lang="en-US" dirty="0"/>
              <a:t> </a:t>
            </a:r>
            <a:r>
              <a:rPr lang="en-US" dirty="0" err="1"/>
              <a:t>üçün</a:t>
            </a:r>
            <a:r>
              <a:rPr lang="en-US" dirty="0"/>
              <a:t>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əsas</a:t>
            </a:r>
            <a:r>
              <a:rPr lang="en-US" dirty="0"/>
              <a:t> </a:t>
            </a:r>
            <a:r>
              <a:rPr lang="en-US" dirty="0" err="1"/>
              <a:t>sintaksis</a:t>
            </a:r>
            <a:r>
              <a:rPr lang="en-US" dirty="0"/>
              <a:t> </a:t>
            </a:r>
            <a:r>
              <a:rPr lang="en-US" dirty="0" err="1"/>
              <a:t>movcuddur</a:t>
            </a:r>
            <a:r>
              <a:rPr lang="en-US" dirty="0"/>
              <a:t>:</a:t>
            </a:r>
          </a:p>
          <a:p>
            <a:pPr marL="285750" indent="-285750"/>
            <a:r>
              <a:rPr lang="en-US" dirty="0"/>
              <a:t>Query </a:t>
            </a:r>
            <a:r>
              <a:rPr lang="en-US" dirty="0" err="1"/>
              <a:t>syntaxsis</a:t>
            </a:r>
            <a:r>
              <a:rPr lang="en-US" dirty="0"/>
              <a:t>: LINQ </a:t>
            </a:r>
            <a:r>
              <a:rPr lang="en-US" dirty="0" err="1"/>
              <a:t>sorğularını</a:t>
            </a:r>
            <a:r>
              <a:rPr lang="az-Latn-AZ" dirty="0"/>
              <a:t>n</a:t>
            </a:r>
            <a:r>
              <a:rPr lang="en-US" dirty="0"/>
              <a:t> SQL-e </a:t>
            </a:r>
            <a:r>
              <a:rPr lang="en-US" dirty="0" err="1"/>
              <a:t>bənzər</a:t>
            </a:r>
            <a:r>
              <a:rPr lang="en-US" dirty="0"/>
              <a:t> </a:t>
            </a:r>
            <a:r>
              <a:rPr lang="en-US" dirty="0" err="1"/>
              <a:t>sintaksislə</a:t>
            </a:r>
            <a:r>
              <a:rPr lang="en-US" dirty="0"/>
              <a:t> </a:t>
            </a:r>
            <a:r>
              <a:rPr lang="en-US" dirty="0" err="1"/>
              <a:t>ifadə</a:t>
            </a:r>
            <a:r>
              <a:rPr lang="en-US" dirty="0"/>
              <a:t> </a:t>
            </a:r>
            <a:r>
              <a:rPr lang="en-US" dirty="0" err="1"/>
              <a:t>edi</a:t>
            </a:r>
            <a:r>
              <a:rPr lang="az-Latn-AZ" dirty="0" err="1"/>
              <a:t>lməsidir</a:t>
            </a:r>
            <a:r>
              <a:rPr lang="en-US" dirty="0"/>
              <a:t>.</a:t>
            </a:r>
          </a:p>
          <a:p>
            <a:pPr marL="285750" indent="-285750"/>
            <a:r>
              <a:rPr lang="en-US" dirty="0" err="1"/>
              <a:t>Metod</a:t>
            </a:r>
            <a:r>
              <a:rPr lang="en-US" dirty="0"/>
              <a:t> </a:t>
            </a:r>
            <a:r>
              <a:rPr lang="en-US" dirty="0" err="1"/>
              <a:t>Sintaksisi</a:t>
            </a:r>
            <a:r>
              <a:rPr lang="en-US" dirty="0"/>
              <a:t>: </a:t>
            </a:r>
            <a:r>
              <a:rPr lang="en-US" dirty="0" err="1"/>
              <a:t>Metod</a:t>
            </a:r>
            <a:r>
              <a:rPr lang="en-US" dirty="0"/>
              <a:t> chaining </a:t>
            </a:r>
            <a:r>
              <a:rPr lang="en-US" dirty="0" err="1"/>
              <a:t>ilə</a:t>
            </a:r>
            <a:r>
              <a:rPr lang="en-US" dirty="0"/>
              <a:t> LINQ </a:t>
            </a:r>
            <a:r>
              <a:rPr lang="en-US" dirty="0" err="1"/>
              <a:t>sorğularını</a:t>
            </a:r>
            <a:r>
              <a:rPr lang="en-US" dirty="0"/>
              <a:t> </a:t>
            </a:r>
            <a:r>
              <a:rPr lang="en-US" dirty="0" err="1"/>
              <a:t>ifadə</a:t>
            </a:r>
            <a:r>
              <a:rPr lang="en-US" dirty="0"/>
              <a:t> ed</a:t>
            </a:r>
            <a:r>
              <a:rPr lang="az-Latn-AZ" dirty="0"/>
              <a:t>ə bilərsiniz</a:t>
            </a:r>
            <a:r>
              <a:rPr lang="en-US" dirty="0"/>
              <a:t>. Bu </a:t>
            </a:r>
            <a:r>
              <a:rPr lang="en-US" dirty="0" err="1"/>
              <a:t>sintaksis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proqramlı</a:t>
            </a:r>
            <a:r>
              <a:rPr lang="en-US" dirty="0"/>
              <a:t> </a:t>
            </a:r>
            <a:r>
              <a:rPr lang="en-US" dirty="0" err="1"/>
              <a:t>yanaşma</a:t>
            </a:r>
            <a:r>
              <a:rPr lang="en-US" dirty="0"/>
              <a:t> </a:t>
            </a:r>
            <a:r>
              <a:rPr lang="en-US" dirty="0" err="1"/>
              <a:t>təklif</a:t>
            </a:r>
            <a:r>
              <a:rPr lang="en-US" dirty="0"/>
              <a:t> </a:t>
            </a:r>
            <a:r>
              <a:rPr lang="en-US" dirty="0" err="1"/>
              <a:t>edir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sorğuları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çevik</a:t>
            </a:r>
            <a:r>
              <a:rPr lang="en-US" dirty="0"/>
              <a:t> </a:t>
            </a:r>
            <a:r>
              <a:rPr lang="en-US" dirty="0" err="1"/>
              <a:t>icra</a:t>
            </a:r>
            <a:r>
              <a:rPr lang="en-US" dirty="0"/>
              <a:t> </a:t>
            </a:r>
            <a:r>
              <a:rPr lang="en-US" dirty="0" err="1"/>
              <a:t>edir</a:t>
            </a:r>
            <a:r>
              <a:rPr lang="en-US" dirty="0"/>
              <a:t>. </a:t>
            </a:r>
            <a:r>
              <a:rPr lang="en-US" dirty="0" err="1"/>
              <a:t>Sorğu</a:t>
            </a:r>
            <a:r>
              <a:rPr lang="en-US" dirty="0"/>
              <a:t> </a:t>
            </a:r>
            <a:r>
              <a:rPr lang="en-US" dirty="0" err="1"/>
              <a:t>ifadələri</a:t>
            </a:r>
            <a:r>
              <a:rPr lang="en-US" dirty="0"/>
              <a:t> LINQ </a:t>
            </a:r>
            <a:r>
              <a:rPr lang="en-US" dirty="0" err="1"/>
              <a:t>extentation</a:t>
            </a:r>
            <a:r>
              <a:rPr lang="en-US" dirty="0"/>
              <a:t> </a:t>
            </a:r>
            <a:r>
              <a:rPr lang="en-US" dirty="0" err="1"/>
              <a:t>metodları</a:t>
            </a:r>
            <a:r>
              <a:rPr lang="en-US" dirty="0"/>
              <a:t> </a:t>
            </a:r>
            <a:r>
              <a:rPr lang="en-US" dirty="0" err="1"/>
              <a:t>kimi</a:t>
            </a:r>
            <a:r>
              <a:rPr lang="en-US" dirty="0"/>
              <a:t> </a:t>
            </a:r>
            <a:r>
              <a:rPr lang="en-US" dirty="0" err="1"/>
              <a:t>ifadə</a:t>
            </a:r>
            <a:r>
              <a:rPr lang="en-US" dirty="0"/>
              <a:t> </a:t>
            </a:r>
            <a:r>
              <a:rPr lang="en-US" dirty="0" err="1"/>
              <a:t>edilir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ardıcıl</a:t>
            </a:r>
            <a:r>
              <a:rPr lang="en-US" dirty="0"/>
              <a:t> </a:t>
            </a:r>
            <a:r>
              <a:rPr lang="en-US" dirty="0" err="1"/>
              <a:t>olaraq</a:t>
            </a:r>
            <a:r>
              <a:rPr lang="en-US" dirty="0"/>
              <a:t> </a:t>
            </a:r>
            <a:r>
              <a:rPr lang="en-US" dirty="0" err="1"/>
              <a:t>çağırılır</a:t>
            </a:r>
            <a:r>
              <a:rPr lang="en-US" dirty="0"/>
              <a:t>.</a:t>
            </a:r>
          </a:p>
        </p:txBody>
      </p:sp>
      <p:sp>
        <p:nvSpPr>
          <p:cNvPr id="365" name="Google Shape;365;p37"/>
          <p:cNvSpPr txBox="1">
            <a:spLocks noGrp="1"/>
          </p:cNvSpPr>
          <p:nvPr>
            <p:ph type="ctrTitle"/>
          </p:nvPr>
        </p:nvSpPr>
        <p:spPr>
          <a:xfrm>
            <a:off x="4572000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Linq</a:t>
            </a:r>
            <a:r>
              <a:rPr lang="az-Latn-AZ" dirty="0"/>
              <a:t> Sintaksisi</a:t>
            </a:r>
            <a:endParaRPr lang="en-US"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D78E2A80-BDF9-4138-8237-926D4E81D572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DFE60E3F-B80E-44E9-97A2-BF13D972D524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4E8E40E8-8CD4-42B2-BC3B-158F78CC9F5F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1EC078-0EDB-4B30-880B-05601E744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9252" y="43703"/>
            <a:ext cx="4533166" cy="4533166"/>
          </a:xfrm>
          <a:prstGeom prst="rect">
            <a:avLst/>
          </a:prstGeom>
        </p:spPr>
      </p:pic>
      <p:sp>
        <p:nvSpPr>
          <p:cNvPr id="370" name="Google Shape;370;p38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1" name="Google Shape;371;p38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</a:t>
            </a: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2" name="Google Shape;372;p38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3" name="Google Shape;373;p38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4" name="Google Shape;374;p38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b="1" dirty="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5" name="Google Shape;375;p38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İnner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6" name="Google Shape;376;p38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377" name="Google Shape;377;p38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378" name="Google Shape;378;p38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379" name="Google Shape;379;p38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82" name="Google Shape;382;p38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8" name="Google Shape;398;p38"/>
          <p:cNvSpPr txBox="1">
            <a:spLocks noGrp="1"/>
          </p:cNvSpPr>
          <p:nvPr>
            <p:ph type="body" idx="1"/>
          </p:nvPr>
        </p:nvSpPr>
        <p:spPr>
          <a:xfrm>
            <a:off x="713225" y="155220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LINQ-</a:t>
            </a:r>
            <a:r>
              <a:rPr lang="en-US" dirty="0" err="1"/>
              <a:t>də</a:t>
            </a:r>
            <a:r>
              <a:rPr lang="en-US" dirty="0"/>
              <a:t> Join </a:t>
            </a:r>
            <a:r>
              <a:rPr lang="en-US" dirty="0" err="1"/>
              <a:t>metodu</a:t>
            </a:r>
            <a:r>
              <a:rPr lang="en-US" dirty="0"/>
              <a:t>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kolleksiyanı</a:t>
            </a:r>
            <a:r>
              <a:rPr lang="en-US" dirty="0"/>
              <a:t> </a:t>
            </a:r>
            <a:r>
              <a:rPr lang="en-US" dirty="0" err="1"/>
              <a:t>birləşdirən</a:t>
            </a:r>
            <a:r>
              <a:rPr lang="en-US" dirty="0"/>
              <a:t> </a:t>
            </a:r>
            <a:r>
              <a:rPr lang="en-US" dirty="0" err="1"/>
              <a:t>üsuldur</a:t>
            </a:r>
            <a:r>
              <a:rPr lang="en-US" dirty="0"/>
              <a:t>. Bu </a:t>
            </a:r>
            <a:r>
              <a:rPr lang="en-US" dirty="0" err="1"/>
              <a:t>üsul</a:t>
            </a:r>
            <a:r>
              <a:rPr lang="en-US" dirty="0"/>
              <a:t>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kolleksiya</a:t>
            </a:r>
            <a:r>
              <a:rPr lang="en-US" dirty="0"/>
              <a:t> </a:t>
            </a:r>
            <a:r>
              <a:rPr lang="en-US" dirty="0" err="1"/>
              <a:t>arasındakı</a:t>
            </a:r>
            <a:r>
              <a:rPr lang="en-US" dirty="0"/>
              <a:t> </a:t>
            </a:r>
            <a:r>
              <a:rPr lang="en-US" dirty="0" err="1"/>
              <a:t>ümumi</a:t>
            </a:r>
            <a:r>
              <a:rPr lang="en-US" dirty="0"/>
              <a:t> </a:t>
            </a:r>
            <a:r>
              <a:rPr lang="en-US" dirty="0" err="1"/>
              <a:t>elementlərə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olaraq</a:t>
            </a:r>
            <a:r>
              <a:rPr lang="en-US" dirty="0"/>
              <a:t> </a:t>
            </a:r>
            <a:r>
              <a:rPr lang="en-US" dirty="0" err="1"/>
              <a:t>birləşdirilmiş</a:t>
            </a:r>
            <a:r>
              <a:rPr lang="en-US" dirty="0"/>
              <a:t> </a:t>
            </a:r>
            <a:r>
              <a:rPr lang="en-US" dirty="0" err="1"/>
              <a:t>nəticələri</a:t>
            </a:r>
            <a:r>
              <a:rPr lang="en-US" dirty="0"/>
              <a:t> </a:t>
            </a:r>
            <a:r>
              <a:rPr lang="en-US" dirty="0" err="1"/>
              <a:t>qaytarır.Müəyyən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ümumi</a:t>
            </a:r>
            <a:r>
              <a:rPr lang="en-US" dirty="0"/>
              <a:t> </a:t>
            </a:r>
            <a:r>
              <a:rPr lang="en-US" dirty="0" err="1"/>
              <a:t>elementdən</a:t>
            </a:r>
            <a:r>
              <a:rPr lang="en-US" dirty="0"/>
              <a:t> (</a:t>
            </a:r>
            <a:r>
              <a:rPr lang="en-US" dirty="0" err="1"/>
              <a:t>açar</a:t>
            </a:r>
            <a:r>
              <a:rPr lang="en-US" dirty="0"/>
              <a:t>) </a:t>
            </a:r>
            <a:r>
              <a:rPr lang="en-US" dirty="0" err="1"/>
              <a:t>istifadə</a:t>
            </a:r>
            <a:r>
              <a:rPr lang="en-US" dirty="0"/>
              <a:t> </a:t>
            </a:r>
            <a:r>
              <a:rPr lang="en-US" dirty="0" err="1"/>
              <a:t>edərək</a:t>
            </a:r>
            <a:r>
              <a:rPr lang="en-US" dirty="0"/>
              <a:t>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kolleksiya</a:t>
            </a:r>
            <a:r>
              <a:rPr lang="en-US" dirty="0"/>
              <a:t> </a:t>
            </a:r>
            <a:r>
              <a:rPr lang="en-US" dirty="0" err="1"/>
              <a:t>arasında</a:t>
            </a:r>
            <a:r>
              <a:rPr lang="en-US" dirty="0"/>
              <a:t> </a:t>
            </a:r>
            <a:r>
              <a:rPr lang="en-US" dirty="0" err="1"/>
              <a:t>uyğunluq</a:t>
            </a:r>
            <a:r>
              <a:rPr lang="en-US" dirty="0"/>
              <a:t> </a:t>
            </a:r>
            <a:r>
              <a:rPr lang="en-US" dirty="0" err="1"/>
              <a:t>yaradılır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elementlər</a:t>
            </a:r>
            <a:r>
              <a:rPr lang="en-US" dirty="0"/>
              <a:t> </a:t>
            </a:r>
            <a:r>
              <a:rPr lang="en-US" dirty="0" err="1"/>
              <a:t>birləşdirilir</a:t>
            </a:r>
            <a:r>
              <a:rPr lang="en-US" dirty="0"/>
              <a:t>. Join </a:t>
            </a:r>
            <a:r>
              <a:rPr lang="en-US" dirty="0" err="1"/>
              <a:t>metodu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elementləri</a:t>
            </a:r>
            <a:r>
              <a:rPr lang="en-US" dirty="0"/>
              <a:t> </a:t>
            </a:r>
            <a:r>
              <a:rPr lang="en-US" dirty="0" err="1"/>
              <a:t>birləşdirən</a:t>
            </a:r>
            <a:r>
              <a:rPr lang="en-US" dirty="0"/>
              <a:t> inner </a:t>
            </a:r>
            <a:r>
              <a:rPr lang="en-US" dirty="0" err="1"/>
              <a:t>Joini</a:t>
            </a:r>
            <a:r>
              <a:rPr lang="en-US" dirty="0"/>
              <a:t> </a:t>
            </a:r>
            <a:r>
              <a:rPr lang="en-US" dirty="0" err="1"/>
              <a:t>həyata</a:t>
            </a:r>
            <a:r>
              <a:rPr lang="en-US" dirty="0"/>
              <a:t> </a:t>
            </a:r>
            <a:r>
              <a:rPr lang="en-US" dirty="0" err="1"/>
              <a:t>keçirir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99" name="Google Shape;399;p38"/>
          <p:cNvSpPr txBox="1">
            <a:spLocks noGrp="1"/>
          </p:cNvSpPr>
          <p:nvPr>
            <p:ph type="ctrTitle"/>
          </p:nvPr>
        </p:nvSpPr>
        <p:spPr>
          <a:xfrm>
            <a:off x="713225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Join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4439CC3C-AE53-4E88-BC59-6FEE701613A5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0380C8E6-D761-4D77-AD21-A67E1EBD932E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A2244195-A513-47D5-AA96-4FCE9D341DDE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5CF7D-9E6B-4DC7-B96E-A3E49F963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966" y="971725"/>
            <a:ext cx="3411000" cy="3411000"/>
          </a:xfrm>
          <a:prstGeom prst="rect">
            <a:avLst/>
          </a:prstGeom>
        </p:spPr>
      </p:pic>
      <p:sp>
        <p:nvSpPr>
          <p:cNvPr id="404" name="Google Shape;404;p39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05" name="Google Shape;405;p39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06" name="Google Shape;406;p39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07" name="Google Shape;407;p39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08" name="Google Shape;408;p39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09" name="Google Shape;409;p39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3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İnner</a:t>
            </a:r>
            <a:endParaRPr sz="1200" b="1" dirty="0">
              <a:solidFill>
                <a:schemeClr val="accent3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10" name="Google Shape;410;p39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11" name="Google Shape;411;p39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412" name="Google Shape;412;p39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413" name="Google Shape;413;p39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6" name="Google Shape;416;p39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0" name="Google Shape;430;p39"/>
          <p:cNvSpPr txBox="1">
            <a:spLocks noGrp="1"/>
          </p:cNvSpPr>
          <p:nvPr>
            <p:ph type="body" idx="1"/>
          </p:nvPr>
        </p:nvSpPr>
        <p:spPr>
          <a:xfrm>
            <a:off x="4572000" y="1497725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LINQ-</a:t>
            </a:r>
            <a:r>
              <a:rPr lang="az-Latn-AZ" dirty="0"/>
              <a:t>a</a:t>
            </a:r>
            <a:r>
              <a:rPr lang="en-US" dirty="0"/>
              <a:t> </a:t>
            </a:r>
            <a:r>
              <a:rPr lang="en-US" dirty="0" err="1"/>
              <a:t>dört</a:t>
            </a:r>
            <a:r>
              <a:rPr lang="en-US" dirty="0"/>
              <a:t> </a:t>
            </a:r>
            <a:r>
              <a:rPr lang="en-US" dirty="0" err="1"/>
              <a:t>müxtəlif</a:t>
            </a:r>
            <a:r>
              <a:rPr lang="en-US" dirty="0"/>
              <a:t> </a:t>
            </a:r>
            <a:r>
              <a:rPr lang="en-US" dirty="0" err="1"/>
              <a:t>yolla</a:t>
            </a:r>
            <a:r>
              <a:rPr lang="en-US" dirty="0"/>
              <a:t> Join ed</a:t>
            </a:r>
            <a:r>
              <a:rPr lang="az-Latn-AZ" dirty="0"/>
              <a:t>ə</a:t>
            </a:r>
            <a:r>
              <a:rPr lang="en-US" dirty="0"/>
              <a:t> </a:t>
            </a:r>
            <a:r>
              <a:rPr lang="en-US" dirty="0" err="1"/>
              <a:t>bilərsiniz</a:t>
            </a:r>
            <a:r>
              <a:rPr lang="en-US" dirty="0"/>
              <a:t>:</a:t>
            </a:r>
            <a:endParaRPr lang="az-Latn-AZ" dirty="0"/>
          </a:p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</a:pPr>
            <a:r>
              <a:rPr lang="en-US" dirty="0"/>
              <a:t>İnner Join: </a:t>
            </a:r>
            <a:r>
              <a:rPr lang="en-US" dirty="0" err="1"/>
              <a:t>İki</a:t>
            </a:r>
            <a:r>
              <a:rPr lang="en-US" dirty="0"/>
              <a:t> </a:t>
            </a:r>
            <a:r>
              <a:rPr lang="en-US" dirty="0" err="1"/>
              <a:t>kolleksiya</a:t>
            </a:r>
            <a:r>
              <a:rPr lang="en-US" dirty="0"/>
              <a:t> </a:t>
            </a:r>
            <a:r>
              <a:rPr lang="en-US" dirty="0" err="1"/>
              <a:t>arasında</a:t>
            </a:r>
            <a:r>
              <a:rPr lang="en-US" dirty="0"/>
              <a:t> </a:t>
            </a:r>
            <a:r>
              <a:rPr lang="en-US" dirty="0" err="1"/>
              <a:t>ümumi</a:t>
            </a:r>
            <a:r>
              <a:rPr lang="en-US" dirty="0"/>
              <a:t> </a:t>
            </a:r>
            <a:r>
              <a:rPr lang="en-US" dirty="0" err="1"/>
              <a:t>olan</a:t>
            </a:r>
            <a:r>
              <a:rPr lang="en-US" dirty="0"/>
              <a:t> </a:t>
            </a:r>
            <a:r>
              <a:rPr lang="en-US" dirty="0" err="1"/>
              <a:t>elementləri</a:t>
            </a:r>
            <a:r>
              <a:rPr lang="en-US" dirty="0"/>
              <a:t> </a:t>
            </a:r>
            <a:r>
              <a:rPr lang="en-US" dirty="0" err="1"/>
              <a:t>birləşdirir</a:t>
            </a:r>
            <a:r>
              <a:rPr lang="en-US" dirty="0"/>
              <a:t>. </a:t>
            </a:r>
            <a:r>
              <a:rPr lang="en-US" dirty="0" err="1"/>
              <a:t>Yəni</a:t>
            </a:r>
            <a:r>
              <a:rPr lang="en-US" dirty="0"/>
              <a:t>, </a:t>
            </a:r>
            <a:r>
              <a:rPr lang="en-US" dirty="0" err="1"/>
              <a:t>hər</a:t>
            </a:r>
            <a:r>
              <a:rPr lang="en-US" dirty="0"/>
              <a:t> </a:t>
            </a:r>
            <a:r>
              <a:rPr lang="en-US" dirty="0" err="1"/>
              <a:t>iki</a:t>
            </a:r>
            <a:r>
              <a:rPr lang="en-US" dirty="0"/>
              <a:t> </a:t>
            </a:r>
            <a:r>
              <a:rPr lang="en-US" dirty="0" err="1"/>
              <a:t>kolleksiyada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gələn</a:t>
            </a:r>
            <a:r>
              <a:rPr lang="en-US" dirty="0"/>
              <a:t> </a:t>
            </a:r>
            <a:r>
              <a:rPr lang="en-US" dirty="0" err="1"/>
              <a:t>elementləri</a:t>
            </a:r>
            <a:r>
              <a:rPr lang="en-US" dirty="0"/>
              <a:t> </a:t>
            </a:r>
            <a:r>
              <a:rPr lang="en-US" dirty="0" err="1"/>
              <a:t>dəyər</a:t>
            </a:r>
            <a:r>
              <a:rPr lang="en-US" dirty="0"/>
              <a:t> </a:t>
            </a:r>
            <a:r>
              <a:rPr lang="en-US" dirty="0" err="1"/>
              <a:t>olaraq</a:t>
            </a:r>
            <a:r>
              <a:rPr lang="en-US" dirty="0"/>
              <a:t> </a:t>
            </a:r>
            <a:r>
              <a:rPr lang="en-US" dirty="0" err="1"/>
              <a:t>qaytarır</a:t>
            </a:r>
            <a:r>
              <a:rPr lang="en-US" dirty="0"/>
              <a:t>:</a:t>
            </a:r>
          </a:p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</a:pPr>
            <a:endParaRPr lang="az-Latn-AZ" dirty="0"/>
          </a:p>
          <a:p>
            <a:pPr marL="459740" lvl="1" indent="0">
              <a:buNone/>
            </a:pPr>
            <a:r>
              <a:rPr lang="en-US" dirty="0"/>
              <a:t>var result = collection1.Join(</a:t>
            </a:r>
          </a:p>
          <a:p>
            <a:pPr marL="459740" lvl="1" indent="0">
              <a:buNone/>
            </a:pPr>
            <a:r>
              <a:rPr lang="en-US" dirty="0"/>
              <a:t>    collection2,</a:t>
            </a:r>
          </a:p>
          <a:p>
            <a:pPr marL="459740" lvl="1" indent="0">
              <a:buNone/>
            </a:pPr>
            <a:r>
              <a:rPr lang="en-US" dirty="0"/>
              <a:t>    item1 =&gt; item1.Key,</a:t>
            </a:r>
          </a:p>
          <a:p>
            <a:pPr marL="459740" lvl="1" indent="0">
              <a:buNone/>
            </a:pPr>
            <a:r>
              <a:rPr lang="en-US" dirty="0"/>
              <a:t>    item2 =&gt; item2.Key,</a:t>
            </a:r>
          </a:p>
          <a:p>
            <a:pPr marL="459740" lvl="1" indent="0">
              <a:buNone/>
            </a:pPr>
            <a:r>
              <a:rPr lang="en-US" dirty="0"/>
              <a:t>    (item1, item2) =&gt; new { item1, item2 }</a:t>
            </a:r>
          </a:p>
          <a:p>
            <a:pPr marL="459740" lvl="1" indent="0">
              <a:buNone/>
            </a:pPr>
            <a:r>
              <a:rPr lang="en-US" dirty="0"/>
              <a:t>);</a:t>
            </a:r>
          </a:p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</a:pPr>
            <a:endParaRPr lang="en-US"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ctrTitle"/>
          </p:nvPr>
        </p:nvSpPr>
        <p:spPr>
          <a:xfrm>
            <a:off x="4572000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İnner</a:t>
            </a:r>
            <a:r>
              <a:rPr lang="az-Latn-AZ" dirty="0"/>
              <a:t> </a:t>
            </a:r>
            <a:r>
              <a:rPr lang="az-Latn-AZ" dirty="0" err="1"/>
              <a:t>Join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80BE8A1B-A16C-4AA3-AAA9-0E45813FBC5B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DE3C0911-3030-4B9A-A6ED-7FA61DA307B7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45B3BE9B-C3A7-4581-AA03-65E62F178A38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B5998B-ABBA-4EDC-9974-7D5954767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533" y="955519"/>
            <a:ext cx="3615242" cy="3615242"/>
          </a:xfrm>
          <a:prstGeom prst="rect">
            <a:avLst/>
          </a:prstGeom>
        </p:spPr>
      </p:pic>
      <p:sp>
        <p:nvSpPr>
          <p:cNvPr id="436" name="Google Shape;436;p40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37" name="Google Shape;437;p40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38" name="Google Shape;438;p40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39" name="Google Shape;439;p40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40" name="Google Shape;440;p40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41" name="Google Shape;441;p40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İnner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42" name="Google Shape;442;p40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4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b="1" dirty="0">
              <a:solidFill>
                <a:schemeClr val="accent4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43" name="Google Shape;443;p40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444" name="Google Shape;444;p40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445" name="Google Shape;445;p40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8" name="Google Shape;448;p40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4" name="Google Shape;454;p40"/>
          <p:cNvSpPr txBox="1">
            <a:spLocks noGrp="1"/>
          </p:cNvSpPr>
          <p:nvPr>
            <p:ph type="body" idx="1"/>
          </p:nvPr>
        </p:nvSpPr>
        <p:spPr>
          <a:xfrm>
            <a:off x="713225" y="155220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</a:pPr>
            <a:r>
              <a:rPr lang="en-US" dirty="0"/>
              <a:t>Group Join: </a:t>
            </a:r>
            <a:r>
              <a:rPr lang="en-US" dirty="0" err="1"/>
              <a:t>Birinci</a:t>
            </a:r>
            <a:r>
              <a:rPr lang="en-US" dirty="0"/>
              <a:t> </a:t>
            </a:r>
            <a:r>
              <a:rPr lang="en-US" dirty="0" err="1"/>
              <a:t>kolleksiyadakı</a:t>
            </a:r>
            <a:r>
              <a:rPr lang="en-US" dirty="0"/>
              <a:t> </a:t>
            </a:r>
            <a:r>
              <a:rPr lang="en-US" dirty="0" err="1"/>
              <a:t>hər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element </a:t>
            </a:r>
            <a:r>
              <a:rPr lang="en-US" dirty="0" err="1"/>
              <a:t>ikinci</a:t>
            </a:r>
            <a:r>
              <a:rPr lang="en-US" dirty="0"/>
              <a:t> </a:t>
            </a:r>
            <a:r>
              <a:rPr lang="en-US" dirty="0" err="1"/>
              <a:t>kolleksiyadakı</a:t>
            </a:r>
            <a:r>
              <a:rPr lang="en-US" dirty="0"/>
              <a:t> </a:t>
            </a:r>
            <a:r>
              <a:rPr lang="en-US" dirty="0" err="1"/>
              <a:t>bütün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gələn</a:t>
            </a:r>
            <a:r>
              <a:rPr lang="en-US" dirty="0"/>
              <a:t> </a:t>
            </a:r>
            <a:r>
              <a:rPr lang="en-US" dirty="0" err="1"/>
              <a:t>elementlərlə</a:t>
            </a:r>
            <a:r>
              <a:rPr lang="en-US" dirty="0"/>
              <a:t> </a:t>
            </a:r>
            <a:r>
              <a:rPr lang="en-US" dirty="0" err="1"/>
              <a:t>birləşdirilir</a:t>
            </a:r>
            <a:r>
              <a:rPr lang="en-US" dirty="0"/>
              <a:t> </a:t>
            </a:r>
            <a:r>
              <a:rPr lang="en-US" dirty="0" err="1"/>
              <a:t>və</a:t>
            </a:r>
            <a:r>
              <a:rPr lang="en-US" dirty="0"/>
              <a:t> </a:t>
            </a:r>
            <a:r>
              <a:rPr lang="en-US" dirty="0" err="1"/>
              <a:t>qruplar</a:t>
            </a:r>
            <a:r>
              <a:rPr lang="en-US" dirty="0"/>
              <a:t> </a:t>
            </a:r>
            <a:r>
              <a:rPr lang="en-US" dirty="0" err="1"/>
              <a:t>şəklində</a:t>
            </a:r>
            <a:r>
              <a:rPr lang="en-US" dirty="0"/>
              <a:t> </a:t>
            </a:r>
            <a:r>
              <a:rPr lang="en-US" dirty="0" err="1"/>
              <a:t>dəyər</a:t>
            </a:r>
            <a:r>
              <a:rPr lang="en-US" dirty="0"/>
              <a:t> </a:t>
            </a:r>
            <a:r>
              <a:rPr lang="en-US" dirty="0" err="1"/>
              <a:t>olaraq</a:t>
            </a:r>
            <a:r>
              <a:rPr lang="en-US" dirty="0"/>
              <a:t> </a:t>
            </a:r>
            <a:r>
              <a:rPr lang="en-US" dirty="0" err="1"/>
              <a:t>qaytarılır</a:t>
            </a:r>
            <a:r>
              <a:rPr lang="en" dirty="0"/>
              <a:t>.</a:t>
            </a:r>
            <a:endParaRPr lang="az-Latn-AZ" dirty="0"/>
          </a:p>
          <a:p>
            <a:pPr marL="459740" lvl="1" indent="0">
              <a:buNone/>
            </a:pPr>
            <a:endParaRPr lang="az-Latn-AZ" dirty="0"/>
          </a:p>
          <a:p>
            <a:pPr marL="459740" lvl="1" indent="0">
              <a:buNone/>
            </a:pPr>
            <a:r>
              <a:rPr lang="en" dirty="0"/>
              <a:t> </a:t>
            </a:r>
            <a:r>
              <a:rPr lang="en-US" dirty="0"/>
              <a:t>var result = collection1.GroupJoin(</a:t>
            </a:r>
          </a:p>
          <a:p>
            <a:pPr marL="459740" lvl="1" indent="0">
              <a:buNone/>
            </a:pPr>
            <a:r>
              <a:rPr lang="en-US" dirty="0"/>
              <a:t>    collection2,</a:t>
            </a:r>
          </a:p>
          <a:p>
            <a:pPr marL="459740" lvl="1" indent="0">
              <a:buNone/>
            </a:pPr>
            <a:r>
              <a:rPr lang="en-US" dirty="0"/>
              <a:t>    item1 =&gt; item1.Key,</a:t>
            </a:r>
          </a:p>
          <a:p>
            <a:pPr marL="459740" lvl="1" indent="0">
              <a:buNone/>
            </a:pPr>
            <a:r>
              <a:rPr lang="en-US" dirty="0"/>
              <a:t>    item2 =&gt; item2.Key,</a:t>
            </a:r>
          </a:p>
          <a:p>
            <a:pPr marL="459740" lvl="1" indent="0">
              <a:buNone/>
            </a:pPr>
            <a:r>
              <a:rPr lang="en-US" dirty="0"/>
              <a:t>    (item1, </a:t>
            </a:r>
            <a:r>
              <a:rPr lang="en-US" dirty="0" err="1"/>
              <a:t>groupedItems</a:t>
            </a:r>
            <a:r>
              <a:rPr lang="en-US" dirty="0"/>
              <a:t>) =&gt; new { item1, </a:t>
            </a:r>
            <a:r>
              <a:rPr lang="en-US" dirty="0" err="1"/>
              <a:t>groupedItems</a:t>
            </a:r>
            <a:r>
              <a:rPr lang="en-US" dirty="0"/>
              <a:t> }</a:t>
            </a:r>
          </a:p>
          <a:p>
            <a:pPr marL="459740" lvl="1" indent="0">
              <a:buNone/>
            </a:pPr>
            <a:r>
              <a:rPr lang="en-US" dirty="0"/>
              <a:t>);</a:t>
            </a:r>
          </a:p>
          <a:p>
            <a:pPr marL="254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dirty="0"/>
          </a:p>
        </p:txBody>
      </p:sp>
      <p:sp>
        <p:nvSpPr>
          <p:cNvPr id="455" name="Google Shape;455;p40"/>
          <p:cNvSpPr txBox="1">
            <a:spLocks noGrp="1"/>
          </p:cNvSpPr>
          <p:nvPr>
            <p:ph type="ctrTitle"/>
          </p:nvPr>
        </p:nvSpPr>
        <p:spPr>
          <a:xfrm>
            <a:off x="713225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Group</a:t>
            </a:r>
            <a:r>
              <a:rPr lang="az-Latn-AZ" dirty="0"/>
              <a:t> </a:t>
            </a:r>
            <a:r>
              <a:rPr lang="az-Latn-AZ" dirty="0" err="1"/>
              <a:t>Join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6539ACF9-BD49-4978-8B74-6BC7F44C8455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1A895336-FC83-4C16-83B7-B6CF9736C48A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3896D52D-149E-4C30-9598-746703D4D693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0B2F03-4893-4CCD-BB5D-A39935F8E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801" y="554701"/>
            <a:ext cx="4033266" cy="4049399"/>
          </a:xfrm>
          <a:prstGeom prst="rect">
            <a:avLst/>
          </a:prstGeom>
        </p:spPr>
      </p:pic>
      <p:sp>
        <p:nvSpPr>
          <p:cNvPr id="460" name="Google Shape;460;p41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sym typeface="Be Vietnam Pro"/>
              </a:rPr>
              <a:t>Cross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1" name="Google Shape;461;p41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2" name="Google Shape;462;p41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3" name="Google Shape;463;p41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4" name="Google Shape;464;p41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5" name="Google Shape;465;p41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İnner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6" name="Google Shape;466;p41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67" name="Google Shape;467;p41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b="1" dirty="0">
              <a:solidFill>
                <a:schemeClr val="accen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468" name="Google Shape;468;p41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469" name="Google Shape;469;p41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1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2" name="Google Shape;472;p41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5" name="Google Shape;485;p41"/>
          <p:cNvSpPr txBox="1">
            <a:spLocks noGrp="1"/>
          </p:cNvSpPr>
          <p:nvPr>
            <p:ph type="body" idx="1"/>
          </p:nvPr>
        </p:nvSpPr>
        <p:spPr>
          <a:xfrm>
            <a:off x="4572000" y="1381950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Left Join : </a:t>
            </a:r>
            <a:r>
              <a:rPr lang="en-US" dirty="0" err="1"/>
              <a:t>Birinci</a:t>
            </a:r>
            <a:r>
              <a:rPr lang="en-US" dirty="0"/>
              <a:t> </a:t>
            </a:r>
            <a:r>
              <a:rPr lang="en-US" dirty="0" err="1"/>
              <a:t>kolleksiyadakı</a:t>
            </a:r>
            <a:r>
              <a:rPr lang="en-US" dirty="0"/>
              <a:t> </a:t>
            </a:r>
            <a:r>
              <a:rPr lang="en-US" dirty="0" err="1"/>
              <a:t>hər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element </a:t>
            </a:r>
            <a:r>
              <a:rPr lang="en-US" dirty="0" err="1"/>
              <a:t>ikinci</a:t>
            </a:r>
            <a:r>
              <a:rPr lang="en-US" dirty="0"/>
              <a:t> </a:t>
            </a:r>
            <a:r>
              <a:rPr lang="en-US" dirty="0" err="1"/>
              <a:t>kolleksiyadakı</a:t>
            </a:r>
            <a:r>
              <a:rPr lang="en-US" dirty="0"/>
              <a:t> </a:t>
            </a:r>
            <a:r>
              <a:rPr lang="en-US" dirty="0" err="1"/>
              <a:t>uyğun</a:t>
            </a:r>
            <a:r>
              <a:rPr lang="en-US" dirty="0"/>
              <a:t> </a:t>
            </a:r>
            <a:r>
              <a:rPr lang="en-US" dirty="0" err="1"/>
              <a:t>elementlərlə</a:t>
            </a:r>
            <a:r>
              <a:rPr lang="en-US" dirty="0"/>
              <a:t> </a:t>
            </a:r>
            <a:r>
              <a:rPr lang="en-US" dirty="0" err="1"/>
              <a:t>birləşdirilir</a:t>
            </a:r>
            <a:r>
              <a:rPr lang="en-US" dirty="0"/>
              <a:t>. </a:t>
            </a:r>
            <a:r>
              <a:rPr lang="en-US" dirty="0" err="1"/>
              <a:t>Uyğunluğun</a:t>
            </a:r>
            <a:r>
              <a:rPr lang="en-US" dirty="0"/>
              <a:t> </a:t>
            </a:r>
            <a:r>
              <a:rPr lang="en-US" dirty="0" err="1"/>
              <a:t>olmadığı</a:t>
            </a:r>
            <a:r>
              <a:rPr lang="en-US" dirty="0"/>
              <a:t> </a:t>
            </a:r>
            <a:r>
              <a:rPr lang="en-US" dirty="0" err="1"/>
              <a:t>hallarda</a:t>
            </a:r>
            <a:r>
              <a:rPr lang="en-US" dirty="0"/>
              <a:t> </a:t>
            </a:r>
            <a:r>
              <a:rPr lang="en-US" dirty="0" err="1"/>
              <a:t>elementləri</a:t>
            </a:r>
            <a:r>
              <a:rPr lang="en-US" dirty="0"/>
              <a:t> </a:t>
            </a:r>
            <a:r>
              <a:rPr lang="en-US" dirty="0" err="1"/>
              <a:t>əvəz</a:t>
            </a:r>
            <a:r>
              <a:rPr lang="en-US" dirty="0"/>
              <a:t> </a:t>
            </a:r>
            <a:r>
              <a:rPr lang="en-US" dirty="0" err="1"/>
              <a:t>etmək</a:t>
            </a:r>
            <a:r>
              <a:rPr lang="en-US" dirty="0"/>
              <a:t> </a:t>
            </a:r>
            <a:r>
              <a:rPr lang="en-US" dirty="0" err="1"/>
              <a:t>üçün</a:t>
            </a:r>
            <a:r>
              <a:rPr lang="en-US" dirty="0"/>
              <a:t> null </a:t>
            </a:r>
            <a:r>
              <a:rPr lang="en-US" dirty="0" err="1"/>
              <a:t>dəyəri</a:t>
            </a:r>
            <a:r>
              <a:rPr lang="en-US" dirty="0"/>
              <a:t> </a:t>
            </a:r>
            <a:r>
              <a:rPr lang="en-US" dirty="0" err="1"/>
              <a:t>istifadə</a:t>
            </a:r>
            <a:r>
              <a:rPr lang="en-US" dirty="0"/>
              <a:t> </a:t>
            </a:r>
            <a:r>
              <a:rPr lang="en-US" dirty="0" err="1"/>
              <a:t>olunur</a:t>
            </a:r>
            <a:r>
              <a:rPr lang="en-US" dirty="0"/>
              <a:t>.</a:t>
            </a:r>
            <a:endParaRPr lang="az-Latn-AZ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az-Latn-AZ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var result =</a:t>
            </a:r>
            <a:r>
              <a:rPr lang="az-Latn-AZ" dirty="0"/>
              <a:t> </a:t>
            </a:r>
            <a:r>
              <a:rPr lang="en-US" dirty="0"/>
              <a:t>col1.GroupJoin(col2</a:t>
            </a:r>
            <a:r>
              <a:rPr lang="az-Latn-AZ" dirty="0"/>
              <a:t>,</a:t>
            </a:r>
            <a:r>
              <a:rPr lang="en-US" dirty="0"/>
              <a:t>item1 =&gt; item1.Key,item2 =&gt; item2.Key,(item1, </a:t>
            </a:r>
            <a:r>
              <a:rPr lang="en-US" dirty="0" err="1"/>
              <a:t>joinedItems</a:t>
            </a:r>
            <a:r>
              <a:rPr lang="en-US" dirty="0"/>
              <a:t>) =&gt; new { item1, </a:t>
            </a:r>
            <a:r>
              <a:rPr lang="en-US" dirty="0" err="1"/>
              <a:t>joinedItems</a:t>
            </a:r>
            <a:r>
              <a:rPr lang="en-US" dirty="0"/>
              <a:t> 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).</a:t>
            </a:r>
            <a:r>
              <a:rPr lang="en-US" dirty="0" err="1"/>
              <a:t>SelectMany</a:t>
            </a:r>
            <a:r>
              <a:rPr lang="en-US" dirty="0"/>
              <a:t>(x =&gt;</a:t>
            </a:r>
            <a:r>
              <a:rPr lang="en-US" dirty="0" err="1"/>
              <a:t>x.joinedItems.DefaultIfEmpty</a:t>
            </a:r>
            <a:r>
              <a:rPr lang="en-US" dirty="0"/>
              <a:t>(),(x, item2) =&gt; new { x.item1, item2 });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41"/>
          <p:cNvSpPr txBox="1">
            <a:spLocks noGrp="1"/>
          </p:cNvSpPr>
          <p:nvPr>
            <p:ph type="ctrTitle"/>
          </p:nvPr>
        </p:nvSpPr>
        <p:spPr>
          <a:xfrm>
            <a:off x="4572000" y="1029425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Left</a:t>
            </a:r>
            <a:r>
              <a:rPr lang="az-Latn-AZ" dirty="0"/>
              <a:t> </a:t>
            </a:r>
            <a:r>
              <a:rPr lang="az-Latn-AZ" dirty="0" err="1"/>
              <a:t>Join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FC256F00-8970-4631-8A4A-92CCC81FE7A2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B0D23440-E936-4E15-A2BA-69CC69249C77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F667A887-1E23-440C-A6B5-DC9BCB5D4CE0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8B9CB9-2BC4-4CCB-BDCC-B0E115556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0028" y="447775"/>
            <a:ext cx="4163006" cy="4179658"/>
          </a:xfrm>
          <a:prstGeom prst="rect">
            <a:avLst/>
          </a:prstGeom>
        </p:spPr>
      </p:pic>
      <p:sp>
        <p:nvSpPr>
          <p:cNvPr id="491" name="Google Shape;491;p42">
            <a:hlinkClick r:id="rId5" action="ppaction://hlinksldjump"/>
          </p:cNvPr>
          <p:cNvSpPr/>
          <p:nvPr/>
        </p:nvSpPr>
        <p:spPr>
          <a:xfrm>
            <a:off x="7875150" y="325200"/>
            <a:ext cx="943500" cy="384600"/>
          </a:xfrm>
          <a:prstGeom prst="round1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b="1" dirty="0" err="1">
                <a:solidFill>
                  <a:schemeClr val="accent2"/>
                </a:solidFill>
                <a:latin typeface="Be Vietnam Pro"/>
                <a:sym typeface="Be Vietnam Pro"/>
              </a:rPr>
              <a:t>Cross</a:t>
            </a:r>
            <a:endParaRPr b="1" dirty="0">
              <a:solidFill>
                <a:schemeClr val="accent2"/>
              </a:solidFill>
            </a:endParaRPr>
          </a:p>
        </p:txBody>
      </p:sp>
      <p:sp>
        <p:nvSpPr>
          <p:cNvPr id="492" name="Google Shape;492;p42">
            <a:hlinkClick r:id="rId6" action="ppaction://hlinksldjump"/>
          </p:cNvPr>
          <p:cNvSpPr/>
          <p:nvPr/>
        </p:nvSpPr>
        <p:spPr>
          <a:xfrm>
            <a:off x="12702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Giriş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3" name="Google Shape;493;p42">
            <a:hlinkClick r:id="rId7" action="ppaction://hlinksldjump"/>
          </p:cNvPr>
          <p:cNvSpPr/>
          <p:nvPr/>
        </p:nvSpPr>
        <p:spPr>
          <a:xfrm>
            <a:off x="2213575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Linq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4" name="Google Shape;494;p42">
            <a:hlinkClick r:id="rId8" action="ppaction://hlinksldjump"/>
          </p:cNvPr>
          <p:cNvSpPr/>
          <p:nvPr/>
        </p:nvSpPr>
        <p:spPr>
          <a:xfrm>
            <a:off x="31569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Syntax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5" name="Google Shape;495;p42">
            <a:hlinkClick r:id="rId9" action="ppaction://hlinksldjump"/>
          </p:cNvPr>
          <p:cNvSpPr/>
          <p:nvPr/>
        </p:nvSpPr>
        <p:spPr>
          <a:xfrm>
            <a:off x="41002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Join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6" name="Google Shape;496;p42">
            <a:hlinkClick r:id="rId10" action="ppaction://hlinksldjump"/>
          </p:cNvPr>
          <p:cNvSpPr/>
          <p:nvPr/>
        </p:nvSpPr>
        <p:spPr>
          <a:xfrm>
            <a:off x="50436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İnner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7" name="Google Shape;497;p42">
            <a:hlinkClick r:id="rId11" action="ppaction://hlinksldjump"/>
          </p:cNvPr>
          <p:cNvSpPr/>
          <p:nvPr/>
        </p:nvSpPr>
        <p:spPr>
          <a:xfrm>
            <a:off x="598695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Group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498" name="Google Shape;498;p42">
            <a:hlinkClick r:id="rId12" action="ppaction://hlinksldjump"/>
          </p:cNvPr>
          <p:cNvSpPr/>
          <p:nvPr/>
        </p:nvSpPr>
        <p:spPr>
          <a:xfrm>
            <a:off x="6930300" y="325200"/>
            <a:ext cx="943500" cy="384600"/>
          </a:xfrm>
          <a:prstGeom prst="roundRect">
            <a:avLst>
              <a:gd name="adj" fmla="val 5994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1200" dirty="0" err="1"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Left</a:t>
            </a:r>
            <a:endParaRPr sz="12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499" name="Google Shape;499;p42"/>
          <p:cNvGrpSpPr/>
          <p:nvPr/>
        </p:nvGrpSpPr>
        <p:grpSpPr>
          <a:xfrm>
            <a:off x="494850" y="447775"/>
            <a:ext cx="591732" cy="139500"/>
            <a:chOff x="494850" y="447775"/>
            <a:chExt cx="591732" cy="139500"/>
          </a:xfrm>
        </p:grpSpPr>
        <p:sp>
          <p:nvSpPr>
            <p:cNvPr id="500" name="Google Shape;500;p42"/>
            <p:cNvSpPr/>
            <p:nvPr/>
          </p:nvSpPr>
          <p:spPr>
            <a:xfrm>
              <a:off x="947082" y="447775"/>
              <a:ext cx="139500" cy="13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720966" y="447775"/>
              <a:ext cx="139500" cy="139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494850" y="447775"/>
              <a:ext cx="139500" cy="13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03" name="Google Shape;503;p42"/>
          <p:cNvCxnSpPr/>
          <p:nvPr/>
        </p:nvCxnSpPr>
        <p:spPr>
          <a:xfrm>
            <a:off x="325200" y="709650"/>
            <a:ext cx="84936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3" name="Google Shape;513;p42"/>
          <p:cNvSpPr txBox="1">
            <a:spLocks noGrp="1"/>
          </p:cNvSpPr>
          <p:nvPr>
            <p:ph type="body" idx="1"/>
          </p:nvPr>
        </p:nvSpPr>
        <p:spPr>
          <a:xfrm>
            <a:off x="821334" y="1538786"/>
            <a:ext cx="3860100" cy="30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</a:pPr>
            <a:r>
              <a:rPr lang="az-Latn-AZ" dirty="0" err="1"/>
              <a:t>Cross</a:t>
            </a:r>
            <a:r>
              <a:rPr lang="az-Latn-AZ" dirty="0"/>
              <a:t> </a:t>
            </a:r>
            <a:r>
              <a:rPr lang="az-Latn-AZ" dirty="0" err="1"/>
              <a:t>Join</a:t>
            </a:r>
            <a:r>
              <a:rPr lang="az-Latn-AZ" dirty="0"/>
              <a:t> </a:t>
            </a:r>
            <a:r>
              <a:rPr lang="en-US" dirty="0"/>
              <a:t>: </a:t>
            </a:r>
            <a:r>
              <a:rPr lang="en-US" dirty="0" err="1"/>
              <a:t>İki</a:t>
            </a:r>
            <a:r>
              <a:rPr lang="en-US" dirty="0"/>
              <a:t> </a:t>
            </a:r>
            <a:r>
              <a:rPr lang="en-US" dirty="0" err="1"/>
              <a:t>kolleksiyanın</a:t>
            </a:r>
            <a:r>
              <a:rPr lang="en-US" dirty="0"/>
              <a:t> </a:t>
            </a:r>
            <a:r>
              <a:rPr lang="en-US" dirty="0" err="1"/>
              <a:t>hər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elementini</a:t>
            </a:r>
            <a:r>
              <a:rPr lang="en-US" dirty="0"/>
              <a:t> </a:t>
            </a:r>
            <a:r>
              <a:rPr lang="en-US" dirty="0" err="1"/>
              <a:t>birləşdirir</a:t>
            </a:r>
            <a:r>
              <a:rPr lang="en-US" dirty="0"/>
              <a:t>. </a:t>
            </a:r>
            <a:r>
              <a:rPr lang="en-US" dirty="0" err="1"/>
              <a:t>Hər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element </a:t>
            </a:r>
            <a:r>
              <a:rPr lang="en-US" dirty="0" err="1"/>
              <a:t>digər</a:t>
            </a:r>
            <a:r>
              <a:rPr lang="en-US" dirty="0"/>
              <a:t> </a:t>
            </a:r>
            <a:r>
              <a:rPr lang="en-US" dirty="0" err="1"/>
              <a:t>kolleksiyanın</a:t>
            </a:r>
            <a:r>
              <a:rPr lang="en-US" dirty="0"/>
              <a:t> </a:t>
            </a:r>
            <a:r>
              <a:rPr lang="en-US" dirty="0" err="1"/>
              <a:t>bütün</a:t>
            </a:r>
            <a:r>
              <a:rPr lang="en-US" dirty="0"/>
              <a:t> </a:t>
            </a:r>
            <a:r>
              <a:rPr lang="en-US" dirty="0" err="1"/>
              <a:t>elementləri</a:t>
            </a:r>
            <a:r>
              <a:rPr lang="en-US" dirty="0"/>
              <a:t> </a:t>
            </a:r>
            <a:r>
              <a:rPr lang="en-US" dirty="0" err="1"/>
              <a:t>ilə</a:t>
            </a:r>
            <a:r>
              <a:rPr lang="en-US" dirty="0"/>
              <a:t> </a:t>
            </a:r>
            <a:r>
              <a:rPr lang="en-US" dirty="0" err="1"/>
              <a:t>birləşdirilir</a:t>
            </a:r>
            <a:r>
              <a:rPr lang="en-US" dirty="0"/>
              <a:t>.</a:t>
            </a:r>
            <a:endParaRPr lang="az-Latn-AZ" dirty="0"/>
          </a:p>
          <a:p>
            <a:pPr marL="459740" lvl="1" indent="0">
              <a:buNone/>
            </a:pPr>
            <a:endParaRPr lang="az-Latn-AZ" dirty="0"/>
          </a:p>
          <a:p>
            <a:pPr marL="459740" lvl="1" indent="0">
              <a:buNone/>
            </a:pPr>
            <a:r>
              <a:rPr lang="en-US" dirty="0"/>
              <a:t>var result = collection1.SelectMany(</a:t>
            </a:r>
          </a:p>
          <a:p>
            <a:pPr marL="459740" lvl="1" indent="0">
              <a:buNone/>
            </a:pPr>
            <a:r>
              <a:rPr lang="en-US" dirty="0"/>
              <a:t>    item1 =&gt; collection2,</a:t>
            </a:r>
          </a:p>
          <a:p>
            <a:pPr marL="459740" lvl="1" indent="0">
              <a:buNone/>
            </a:pPr>
            <a:r>
              <a:rPr lang="en-US" dirty="0"/>
              <a:t>    (item1, item2) =&gt; new { item1, item2 }</a:t>
            </a:r>
          </a:p>
          <a:p>
            <a:pPr marL="459740" lvl="1" indent="0">
              <a:buNone/>
            </a:pPr>
            <a:r>
              <a:rPr lang="en-US" dirty="0"/>
              <a:t>);</a:t>
            </a:r>
          </a:p>
          <a:p>
            <a:pPr marL="32004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</a:pPr>
            <a:endParaRPr lang="en-US" dirty="0"/>
          </a:p>
        </p:txBody>
      </p:sp>
      <p:sp>
        <p:nvSpPr>
          <p:cNvPr id="514" name="Google Shape;514;p42"/>
          <p:cNvSpPr txBox="1">
            <a:spLocks noGrp="1"/>
          </p:cNvSpPr>
          <p:nvPr>
            <p:ph type="ctrTitle"/>
          </p:nvPr>
        </p:nvSpPr>
        <p:spPr>
          <a:xfrm>
            <a:off x="821334" y="993748"/>
            <a:ext cx="3860100" cy="4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 err="1"/>
              <a:t>Cross</a:t>
            </a:r>
            <a:r>
              <a:rPr lang="az-Latn-AZ" dirty="0"/>
              <a:t> </a:t>
            </a:r>
            <a:r>
              <a:rPr lang="az-Latn-AZ" dirty="0" err="1"/>
              <a:t>Join</a:t>
            </a:r>
            <a:endParaRPr dirty="0"/>
          </a:p>
        </p:txBody>
      </p:sp>
      <p:sp>
        <p:nvSpPr>
          <p:cNvPr id="18" name="Oval 17">
            <a:hlinkClick r:id="rId13" action="ppaction://hlinksldjump"/>
            <a:extLst>
              <a:ext uri="{FF2B5EF4-FFF2-40B4-BE49-F238E27FC236}">
                <a16:creationId xmlns:a16="http://schemas.microsoft.com/office/drawing/2014/main" id="{FF554EB0-65D0-4203-BEF4-02E3338852B9}"/>
              </a:ext>
            </a:extLst>
          </p:cNvPr>
          <p:cNvSpPr/>
          <p:nvPr/>
        </p:nvSpPr>
        <p:spPr>
          <a:xfrm>
            <a:off x="494850" y="447775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hlinkClick r:id="rId13" action="ppaction://hlinksldjump"/>
            <a:extLst>
              <a:ext uri="{FF2B5EF4-FFF2-40B4-BE49-F238E27FC236}">
                <a16:creationId xmlns:a16="http://schemas.microsoft.com/office/drawing/2014/main" id="{E9A3EC44-4548-482F-A883-38758FEC2B7D}"/>
              </a:ext>
            </a:extLst>
          </p:cNvPr>
          <p:cNvSpPr/>
          <p:nvPr/>
        </p:nvSpPr>
        <p:spPr>
          <a:xfrm>
            <a:off x="721250" y="441662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13" action="ppaction://hlinksldjump"/>
            <a:extLst>
              <a:ext uri="{FF2B5EF4-FFF2-40B4-BE49-F238E27FC236}">
                <a16:creationId xmlns:a16="http://schemas.microsoft.com/office/drawing/2014/main" id="{092950B2-2243-4B91-9DD3-58D829A90305}"/>
              </a:ext>
            </a:extLst>
          </p:cNvPr>
          <p:cNvSpPr/>
          <p:nvPr/>
        </p:nvSpPr>
        <p:spPr>
          <a:xfrm>
            <a:off x="945732" y="448823"/>
            <a:ext cx="139500" cy="139499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yperdocs by Slidesgo">
  <a:themeElements>
    <a:clrScheme name="Simple Light">
      <a:dk1>
        <a:srgbClr val="313131"/>
      </a:dk1>
      <a:lt1>
        <a:srgbClr val="888888"/>
      </a:lt1>
      <a:dk2>
        <a:srgbClr val="EEEEEE"/>
      </a:dk2>
      <a:lt2>
        <a:srgbClr val="5F5FF5"/>
      </a:lt2>
      <a:accent1>
        <a:srgbClr val="EA4335"/>
      </a:accent1>
      <a:accent2>
        <a:srgbClr val="FBBC05"/>
      </a:accent2>
      <a:accent3>
        <a:srgbClr val="34A853"/>
      </a:accent3>
      <a:accent4>
        <a:srgbClr val="5796FD"/>
      </a:accent4>
      <a:accent5>
        <a:srgbClr val="FCFCFC"/>
      </a:accent5>
      <a:accent6>
        <a:srgbClr val="FFFFFF"/>
      </a:accent6>
      <a:hlink>
        <a:srgbClr val="3131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563</Words>
  <Application>Microsoft Office PowerPoint</Application>
  <PresentationFormat>On-screen Show (16:9)</PresentationFormat>
  <Paragraphs>112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Nunito Light</vt:lpstr>
      <vt:lpstr>Be Vietnam Pro</vt:lpstr>
      <vt:lpstr>Manrope</vt:lpstr>
      <vt:lpstr>Arial</vt:lpstr>
      <vt:lpstr>McLaren</vt:lpstr>
      <vt:lpstr>Manrope Medium</vt:lpstr>
      <vt:lpstr>Hyperdocs by Slidesgo</vt:lpstr>
      <vt:lpstr>PowerPoint Presentation</vt:lpstr>
      <vt:lpstr>#LINQ JOIN</vt:lpstr>
      <vt:lpstr>Linq Nədir</vt:lpstr>
      <vt:lpstr>Linq Sintaksisi</vt:lpstr>
      <vt:lpstr>Join</vt:lpstr>
      <vt:lpstr>İnner Join</vt:lpstr>
      <vt:lpstr>Group Join</vt:lpstr>
      <vt:lpstr>Left Join</vt:lpstr>
      <vt:lpstr>Cross Join</vt:lpstr>
      <vt:lpstr>#Thanks!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#Hyperdocs</dc:title>
  <cp:lastModifiedBy>Lenovo</cp:lastModifiedBy>
  <cp:revision>33</cp:revision>
  <dcterms:modified xsi:type="dcterms:W3CDTF">2023-06-01T10:32:33Z</dcterms:modified>
</cp:coreProperties>
</file>